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8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1b9617903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1b9617903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263d8d9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263d8d9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1b96179e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1b96179e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b96179e3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1b96179e3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1b96179e3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1b96179e3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1b96179e3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1b96179e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1b96179e3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1b96179e3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1b96179e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1b96179e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1b96179e3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1b96179e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2586266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2586266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1b961790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1b961790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1f5f065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1f5f065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b9617903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b9617903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b96179e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1b96179e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1b96179e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1b96179e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1b96179e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1b96179e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1b96179e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1b96179e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1f5f0658f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1f5f0658f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1f5f0658f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1f5f0658f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1f5f0658f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1f5f0658f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1f5f0658f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1f5f0658f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1f5f0658f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1f5f0658f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1b9617903_0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1b9617903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225092f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225092f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1f5f0658f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1f5f0658f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225092f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225092f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1f5f0658f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1f5f0658f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1f5f0658f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1f5f0658f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1f5f0658f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1f5f0658f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225092f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225092f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1b96179e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1b96179e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1b96179e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1b96179e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1b96179e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1b96179e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1b96179e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1b96179e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1b96179e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1b96179e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1b96179e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1b96179e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ambdalab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hyperlink" Target="https://www.databricks.com/blog/2018/06/05/introducing-mlflow-an-open-source-machine-learning-platform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hyperlink" Target="https://youtu.be/qHeokeuLMTg" TargetMode="External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gif"/><Relationship Id="rId4" Type="http://schemas.openxmlformats.org/officeDocument/2006/relationships/image" Target="../media/image3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gif"/><Relationship Id="rId4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100"/>
              <a:t>How to classify bird chirps</a:t>
            </a:r>
            <a:br>
              <a:rPr lang="pl" sz="4100"/>
            </a:br>
            <a:r>
              <a:rPr lang="pl" sz="4100"/>
              <a:t>while drinking the best wine ? </a:t>
            </a:r>
            <a:endParaRPr sz="4100"/>
          </a:p>
        </p:txBody>
      </p:sp>
      <p:sp>
        <p:nvSpPr>
          <p:cNvPr id="55" name="Google Shape;55;p13"/>
          <p:cNvSpPr/>
          <p:nvPr/>
        </p:nvSpPr>
        <p:spPr>
          <a:xfrm rot="10800000">
            <a:off x="6673300" y="178055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28350" y="13244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58" name="Google Shape;58;p13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60" name="Google Shape;60;p13"/>
          <p:cNvSpPr txBox="1"/>
          <p:nvPr/>
        </p:nvSpPr>
        <p:spPr>
          <a:xfrm>
            <a:off x="5860300" y="3727825"/>
            <a:ext cx="24537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</a:rPr>
              <a:t>Dominik Koterwa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</a:rPr>
              <a:t>Jakub Bandurski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538225" y="692350"/>
            <a:ext cx="5343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Models were trained using lambda labs GPU services. I’ve used: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>
                <a:solidFill>
                  <a:schemeClr val="dk1"/>
                </a:solidFill>
              </a:rPr>
              <a:t>batch size = 32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>
                <a:solidFill>
                  <a:schemeClr val="dk1"/>
                </a:solidFill>
              </a:rPr>
              <a:t>learning rate = 0.00001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>
                <a:solidFill>
                  <a:schemeClr val="dk1"/>
                </a:solidFill>
              </a:rPr>
              <a:t>optimizer = Adam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>
                <a:solidFill>
                  <a:schemeClr val="dk1"/>
                </a:solidFill>
              </a:rPr>
              <a:t>epochs = 50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>
                <a:solidFill>
                  <a:schemeClr val="dk1"/>
                </a:solidFill>
              </a:rPr>
              <a:t>*Classes with less than 5 observations were excluded because stratified sampling could not be performed.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75" y="1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Used models and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735" y="2719375"/>
            <a:ext cx="3778314" cy="17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839125" y="2719375"/>
            <a:ext cx="4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75" y="2719363"/>
            <a:ext cx="4397549" cy="1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11775" y="23409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Mobile Net (5.5M parameters)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314525" y="2340900"/>
            <a:ext cx="360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Efficient Net (118.5M parameters)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38225" y="1879200"/>
            <a:ext cx="4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Used models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4" y="508638"/>
            <a:ext cx="4260151" cy="3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850" y="561412"/>
            <a:ext cx="4221550" cy="32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927950"/>
            <a:ext cx="4314932" cy="32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850" y="886350"/>
            <a:ext cx="4424149" cy="33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46" y="124600"/>
            <a:ext cx="7016868" cy="466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Best accuracies on evaluation dataset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63" y="1183775"/>
            <a:ext cx="7067077" cy="35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Worst accuracies on evaluation dataset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63" y="1170125"/>
            <a:ext cx="7067077" cy="35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250" y="202725"/>
            <a:ext cx="852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020"/>
              <a:t>Is it even worth adding classes with small amount of observations to your deep learning pipeline?</a:t>
            </a:r>
            <a:endParaRPr sz="202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63" y="1121650"/>
            <a:ext cx="6613676" cy="35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Conclusions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l" sz="1300">
                <a:solidFill>
                  <a:schemeClr val="dk1"/>
                </a:solidFill>
              </a:rPr>
              <a:t>It can be clearly seen that using a much larger model provided a significant improvement. Scaling laws work really well in deep learning.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l" sz="1300">
                <a:solidFill>
                  <a:schemeClr val="dk1"/>
                </a:solidFill>
              </a:rPr>
              <a:t>This dataset is excellent for practicing with data augmentation techniques, I even wrote the code to apply one, but unfortunately it is connected with costs.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l" sz="1300">
                <a:solidFill>
                  <a:schemeClr val="dk1"/>
                </a:solidFill>
              </a:rPr>
              <a:t>Is a model pre-trained on real-life images really the best solution for audio? How can it get the general knowledge about audio sounds distribution during pre-training if they are not inside the dataset?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l" sz="1300">
                <a:solidFill>
                  <a:schemeClr val="dk1"/>
                </a:solidFill>
              </a:rPr>
              <a:t>Research in Computer Vision is expensive :( I paid ~8$ for my experiments. It gives ~1$ for one run (I made some preliminary testing). If I would like to test 4 architectures * 4 learning rate levels * 4 types of batch size * 2 types of augmentation, then it would cost ~128$ (not a student’s budget).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l" sz="1300">
                <a:solidFill>
                  <a:schemeClr val="dk1"/>
                </a:solidFill>
              </a:rPr>
              <a:t>However, I highly recommend using </a:t>
            </a:r>
            <a:r>
              <a:rPr lang="pl" sz="1300" u="sng">
                <a:solidFill>
                  <a:schemeClr val="hlink"/>
                </a:solidFill>
                <a:hlinkClick r:id="rId3"/>
              </a:rPr>
              <a:t>lambda labs</a:t>
            </a:r>
            <a:r>
              <a:rPr lang="pl" sz="1300">
                <a:solidFill>
                  <a:schemeClr val="dk1"/>
                </a:solidFill>
              </a:rPr>
              <a:t> GPU services. It is transparent and the price is fair.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21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If you would like to read more about this task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01" y="1097439"/>
            <a:ext cx="7732149" cy="2948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Regression problem</a:t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 rot="10800000">
            <a:off x="6500275" y="15918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080000" y="15918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31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213" name="Google Shape;213;p31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Classification problem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10800000">
            <a:off x="6500275" y="15918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080000" y="15918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69" name="Google Shape;69;p14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997" y="2307900"/>
            <a:ext cx="3556550" cy="25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Dataset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l">
                <a:solidFill>
                  <a:schemeClr val="dk1"/>
                </a:solidFill>
              </a:rPr>
              <a:t>1400 wines </a:t>
            </a:r>
            <a:r>
              <a:rPr lang="pl">
                <a:solidFill>
                  <a:schemeClr val="dk1"/>
                </a:solidFill>
              </a:rPr>
              <a:t>in the initial dataset, train test split of </a:t>
            </a:r>
            <a:r>
              <a:rPr b="1" lang="pl">
                <a:solidFill>
                  <a:schemeClr val="dk1"/>
                </a:solidFill>
              </a:rPr>
              <a:t>20%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The </a:t>
            </a:r>
            <a:r>
              <a:rPr b="1" lang="pl">
                <a:solidFill>
                  <a:schemeClr val="dk1"/>
                </a:solidFill>
              </a:rPr>
              <a:t>target</a:t>
            </a:r>
            <a:r>
              <a:rPr lang="pl">
                <a:solidFill>
                  <a:schemeClr val="dk1"/>
                </a:solidFill>
              </a:rPr>
              <a:t> variable is wine </a:t>
            </a:r>
            <a:r>
              <a:rPr b="1" lang="pl">
                <a:solidFill>
                  <a:schemeClr val="dk1"/>
                </a:solidFill>
              </a:rPr>
              <a:t>quality</a:t>
            </a:r>
            <a:r>
              <a:rPr lang="pl">
                <a:solidFill>
                  <a:schemeClr val="dk1"/>
                </a:solidFill>
              </a:rPr>
              <a:t> represented as integer score 0-10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Each observation has </a:t>
            </a:r>
            <a:r>
              <a:rPr b="1" lang="pl">
                <a:solidFill>
                  <a:schemeClr val="dk1"/>
                </a:solidFill>
              </a:rPr>
              <a:t>21 features </a:t>
            </a:r>
            <a:r>
              <a:rPr lang="pl">
                <a:solidFill>
                  <a:schemeClr val="dk1"/>
                </a:solidFill>
              </a:rPr>
              <a:t>ranging from chlorides content to mysterious </a:t>
            </a:r>
            <a:r>
              <a:rPr b="1" lang="pl">
                <a:solidFill>
                  <a:schemeClr val="dk1"/>
                </a:solidFill>
              </a:rPr>
              <a:t>feat04 </a:t>
            </a:r>
            <a:r>
              <a:rPr lang="pl">
                <a:solidFill>
                  <a:schemeClr val="dk1"/>
                </a:solidFill>
              </a:rPr>
              <a:t>thrown in by our lecturer :)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All features are </a:t>
            </a:r>
            <a:r>
              <a:rPr b="1" lang="pl">
                <a:solidFill>
                  <a:schemeClr val="dk1"/>
                </a:solidFill>
              </a:rPr>
              <a:t>numeric </a:t>
            </a:r>
            <a:r>
              <a:rPr lang="pl">
                <a:solidFill>
                  <a:schemeClr val="dk1"/>
                </a:solidFill>
              </a:rPr>
              <a:t>which makes life easier for model development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223" name="Google Shape;223;p32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225" name="Google Shape;225;p32"/>
          <p:cNvSpPr txBox="1"/>
          <p:nvPr/>
        </p:nvSpPr>
        <p:spPr>
          <a:xfrm>
            <a:off x="498150" y="4294100"/>
            <a:ext cx="83838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</a:rPr>
              <a:t>Based on: Cortez,Paulo, Cerdeira,A., Almeida,F., Matos,T., and Reis,J.. (2009). Wine Quality. UCI Machine Learning Repository. https://doi.org/10.24432/C56S3T.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Let’s deal with </a:t>
            </a:r>
            <a:r>
              <a:rPr lang="pl"/>
              <a:t>suspicious</a:t>
            </a:r>
            <a:r>
              <a:rPr lang="pl"/>
              <a:t> features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Detecting random noise with statistics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l">
                <a:solidFill>
                  <a:schemeClr val="dk1"/>
                </a:solidFill>
              </a:rPr>
              <a:t>Check the correlation matrix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with heatmap overlay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l">
                <a:solidFill>
                  <a:schemeClr val="dk1"/>
                </a:solidFill>
              </a:rPr>
              <a:t>Compare distribution plots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l">
                <a:solidFill>
                  <a:schemeClr val="dk1"/>
                </a:solidFill>
              </a:rPr>
              <a:t>Perform statistical tests 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looking for distributions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2" name="Google Shape;232;p33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233" name="Google Shape;233;p33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3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850" y="691732"/>
            <a:ext cx="3757226" cy="401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Let’s deal with suspicious features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058100"/>
            <a:ext cx="44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Premises: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no correlation with target variable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distribution matches exactly Uni(0,1)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2" name="Google Shape;242;p34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243" name="Google Shape;243;p34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4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58257" l="0" r="0" t="24923"/>
          <a:stretch/>
        </p:blipFill>
        <p:spPr>
          <a:xfrm>
            <a:off x="83200" y="2453800"/>
            <a:ext cx="4433800" cy="22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83180"/>
          <a:stretch/>
        </p:blipFill>
        <p:spPr>
          <a:xfrm>
            <a:off x="4627106" y="2453800"/>
            <a:ext cx="4433670" cy="225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4939100" y="1017725"/>
            <a:ext cx="44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randomness scatter plot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Kolmogorov-Smirnov test H0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Characteristics distributions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11700" y="1152475"/>
            <a:ext cx="40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quality ~ normal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feat04, feat05 ~ quality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chlorides, residual sugar, sulphates concentrated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density – three groups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5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255" name="Google Shape;255;p35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225" y="261675"/>
            <a:ext cx="4472898" cy="447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1670300" y="1338775"/>
            <a:ext cx="5250600" cy="270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Hyper Parameters</a:t>
            </a:r>
            <a:r>
              <a:rPr lang="pl"/>
              <a:t> Tuning</a:t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7373050" y="1630375"/>
            <a:ext cx="1722300" cy="2123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1981925" y="2280750"/>
            <a:ext cx="4600800" cy="1635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l"/>
            </a:br>
            <a:br>
              <a:rPr lang="pl"/>
            </a:br>
            <a:br>
              <a:rPr lang="pl"/>
            </a:br>
            <a:br>
              <a:rPr lang="pl"/>
            </a:br>
            <a:br>
              <a:rPr lang="pl"/>
            </a:br>
            <a:r>
              <a:rPr lang="pl"/>
              <a:t>K-fold Cross Validation</a:t>
            </a:r>
            <a:endParaRPr/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Pipeline design</a:t>
            </a: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267" name="Google Shape;267;p36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6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269" name="Google Shape;269;p36"/>
          <p:cNvSpPr/>
          <p:nvPr/>
        </p:nvSpPr>
        <p:spPr>
          <a:xfrm>
            <a:off x="1192425" y="1991700"/>
            <a:ext cx="4170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85450" y="2713350"/>
            <a:ext cx="1046100" cy="770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Training Dataset</a:t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2044725" y="2485200"/>
            <a:ext cx="1400100" cy="770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/>
              <a:t>Data Transformation</a:t>
            </a:r>
            <a:endParaRPr sz="1300"/>
          </a:p>
        </p:txBody>
      </p:sp>
      <p:sp>
        <p:nvSpPr>
          <p:cNvPr id="272" name="Google Shape;272;p36"/>
          <p:cNvSpPr/>
          <p:nvPr/>
        </p:nvSpPr>
        <p:spPr>
          <a:xfrm>
            <a:off x="3935350" y="2485200"/>
            <a:ext cx="1046100" cy="770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 </a:t>
            </a:r>
            <a:r>
              <a:rPr lang="pl"/>
              <a:t>Training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5471950" y="2485200"/>
            <a:ext cx="1046100" cy="770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 Validation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3481588" y="2762400"/>
            <a:ext cx="4170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5018188" y="2762400"/>
            <a:ext cx="4170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85450" y="1714500"/>
            <a:ext cx="1046100" cy="770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Strategy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213" y="1630372"/>
            <a:ext cx="1851975" cy="10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7609890" y="2667625"/>
            <a:ext cx="1248600" cy="770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Experiment</a:t>
            </a:r>
            <a:br>
              <a:rPr lang="pl"/>
            </a:br>
            <a:r>
              <a:rPr lang="pl"/>
              <a:t>Tracking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1192425" y="2990550"/>
            <a:ext cx="4170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6970875" y="2583925"/>
            <a:ext cx="3522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7" name="Google Shape;28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mlflow short overview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38" y="910600"/>
            <a:ext cx="7402285" cy="369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/>
        </p:nvSpPr>
        <p:spPr>
          <a:xfrm>
            <a:off x="1439200" y="4817075"/>
            <a:ext cx="80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 u="sng">
                <a:solidFill>
                  <a:schemeClr val="hlink"/>
                </a:solidFill>
                <a:hlinkClick r:id="rId4"/>
              </a:rPr>
              <a:t>https://www.databricks.com/blog/2018/06/05/introducing-mlflow-an-open-source-machine-learning-platform.html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6" name="Google Shape;29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Models used for regression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311700" y="1152475"/>
            <a:ext cx="32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l">
                <a:solidFill>
                  <a:schemeClr val="dk1"/>
                </a:solidFill>
              </a:rPr>
              <a:t>Elastic net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alpha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l1 ratio</a:t>
            </a:r>
            <a:endParaRPr>
              <a:solidFill>
                <a:schemeClr val="dk1"/>
              </a:solidFill>
            </a:endParaRPr>
          </a:p>
          <a:p>
            <a:pPr indent="-2943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l">
                <a:solidFill>
                  <a:schemeClr val="dk1"/>
                </a:solidFill>
              </a:rPr>
              <a:t>XGBoost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learning rate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number of trees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max depth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subsample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min child weight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3727925" y="1152475"/>
            <a:ext cx="32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3.	Neural Network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hidden layers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neurons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activation functions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learning rate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dropout</a:t>
            </a:r>
            <a:r>
              <a:rPr lang="pl">
                <a:solidFill>
                  <a:schemeClr val="dk1"/>
                </a:solidFill>
              </a:rPr>
              <a:t> rate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epochs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pl">
                <a:solidFill>
                  <a:schemeClr val="dk1"/>
                </a:solidFill>
              </a:rPr>
              <a:t>batch size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" y="0"/>
            <a:ext cx="9144000" cy="492443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/>
        </p:nvSpPr>
        <p:spPr>
          <a:xfrm>
            <a:off x="94375" y="2870625"/>
            <a:ext cx="189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 u="sng">
                <a:solidFill>
                  <a:schemeClr val="hlink"/>
                </a:solidFill>
                <a:hlinkClick r:id="rId4"/>
              </a:rPr>
              <a:t>https://youtu.be/qHeokeuLMTg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470" y="1689670"/>
            <a:ext cx="1283200" cy="12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4" name="Google Shape;3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Parallel coordinates plots</a:t>
            </a:r>
            <a:endParaRPr/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Elastic Net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95832"/>
            <a:ext cx="8686799" cy="2745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3" name="Google Shape;3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Parallel coordinates plots</a:t>
            </a:r>
            <a:endParaRPr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XGBoost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1800075"/>
            <a:ext cx="8168850" cy="26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 description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l">
                <a:solidFill>
                  <a:schemeClr val="dk1"/>
                </a:solidFill>
              </a:rPr>
              <a:t>16 941 audio files of 264 bird species</a:t>
            </a:r>
            <a:r>
              <a:rPr lang="pl">
                <a:solidFill>
                  <a:schemeClr val="dk1"/>
                </a:solidFill>
              </a:rPr>
              <a:t> from all around the world.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Birds were recorder by users and then the files of recordings have been sent to the Cornell Lab of Ornithology.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There are birds for which multiple samples are present. However, </a:t>
            </a:r>
            <a:r>
              <a:rPr b="1" lang="pl">
                <a:solidFill>
                  <a:schemeClr val="dk1"/>
                </a:solidFill>
              </a:rPr>
              <a:t>there exist species for which only one audio sample is recorded.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Samples have variable length and are of different quality.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Parallel coordinates plots</a:t>
            </a:r>
            <a:endParaRPr/>
          </a:p>
        </p:txBody>
      </p:sp>
      <p:sp>
        <p:nvSpPr>
          <p:cNvPr id="333" name="Google Shape;33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1800075"/>
            <a:ext cx="8168850" cy="2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1551850"/>
            <a:ext cx="8359263" cy="26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Scatter plots for overfitting detection</a:t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Elastic Net 									XGBoost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25" y="1516550"/>
            <a:ext cx="3754350" cy="30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775" y="1516550"/>
            <a:ext cx="3636350" cy="30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2" name="Google Shape;3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Scatter plots for overfitting detection</a:t>
            </a:r>
            <a:endParaRPr/>
          </a:p>
        </p:txBody>
      </p:sp>
      <p:sp>
        <p:nvSpPr>
          <p:cNvPr id="353" name="Google Shape;35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								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6550"/>
            <a:ext cx="3903775" cy="31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 rotWithShape="1">
          <a:blip r:embed="rId4">
            <a:alphaModFix/>
          </a:blip>
          <a:srcRect b="2647" l="0" r="0" t="3482"/>
          <a:stretch/>
        </p:blipFill>
        <p:spPr>
          <a:xfrm>
            <a:off x="4486900" y="1503738"/>
            <a:ext cx="4518425" cy="28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2" name="Google Shape;3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Results</a:t>
            </a:r>
            <a:endParaRPr/>
          </a:p>
        </p:txBody>
      </p:sp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XGBoost (1.34) &lt; </a:t>
            </a:r>
            <a:r>
              <a:rPr lang="pl">
                <a:solidFill>
                  <a:schemeClr val="dk1"/>
                </a:solidFill>
              </a:rPr>
              <a:t>Elastic Net (1.35) &lt; </a:t>
            </a:r>
            <a:r>
              <a:rPr lang="pl">
                <a:solidFill>
                  <a:schemeClr val="dk1"/>
                </a:solidFill>
              </a:rPr>
              <a:t>Neural Networks (1.52) </a:t>
            </a:r>
            <a:r>
              <a:rPr lang="pl">
                <a:solidFill>
                  <a:schemeClr val="dk1"/>
                </a:solidFill>
              </a:rPr>
              <a:t>(mse test)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Elastic Net &lt; Neural Networks &lt; </a:t>
            </a:r>
            <a:r>
              <a:rPr lang="pl">
                <a:solidFill>
                  <a:schemeClr val="dk1"/>
                </a:solidFill>
              </a:rPr>
              <a:t>XGBoost (overfitting)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Interesting observation XGBoost huge overfitting, Neural Nets almost as Elastic Net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Small dataset didn’t let the XGB and NN shine, therefore we would recommend to use Elastic Net, or perhaps SVR for this task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6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Experience with mlflow</a:t>
            </a:r>
            <a:endParaRPr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Small dataset allowed for quick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Compatibility with python, R, most ML packages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Great UI</a:t>
            </a:r>
            <a:br>
              <a:rPr lang="p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pl">
                <a:solidFill>
                  <a:schemeClr val="dk1"/>
                </a:solidFill>
              </a:rPr>
              <a:t>Smooth tracking of CV requires class modifications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pl">
                <a:solidFill>
                  <a:schemeClr val="dk1"/>
                </a:solidFill>
              </a:rPr>
              <a:t>Tensorflow and mlflow packages have their issues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250" y="1152475"/>
            <a:ext cx="1292850" cy="115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150" y="2847000"/>
            <a:ext cx="1365050" cy="13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Lessons learned</a:t>
            </a:r>
            <a:endParaRPr/>
          </a:p>
        </p:txBody>
      </p:sp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l">
                <a:solidFill>
                  <a:schemeClr val="dk1"/>
                </a:solidFill>
              </a:rPr>
              <a:t>Look out for random noise in the data, especially when datasets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are vaguely described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l">
                <a:solidFill>
                  <a:schemeClr val="dk1"/>
                </a:solidFill>
              </a:rPr>
              <a:t>Dataset too small for more advanced models to shine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l">
                <a:solidFill>
                  <a:schemeClr val="dk1"/>
                </a:solidFill>
              </a:rPr>
              <a:t>Prevent information leaks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l">
                <a:solidFill>
                  <a:schemeClr val="dk1"/>
                </a:solidFill>
              </a:rPr>
              <a:t>Remember to transform data within CV folds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l">
                <a:solidFill>
                  <a:schemeClr val="dk1"/>
                </a:solidFill>
              </a:rPr>
              <a:t>mlflow </a:t>
            </a:r>
            <a:r>
              <a:rPr lang="pl">
                <a:solidFill>
                  <a:schemeClr val="dk1"/>
                </a:solidFill>
              </a:rPr>
              <a:t>framework</a:t>
            </a:r>
            <a:r>
              <a:rPr lang="pl">
                <a:solidFill>
                  <a:schemeClr val="dk1"/>
                </a:solidFill>
              </a:rPr>
              <a:t> very much recommended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l">
                <a:solidFill>
                  <a:schemeClr val="dk1"/>
                </a:solidFill>
              </a:rPr>
              <a:t>Remember that new frameworks come with learning curve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and time spent on stackoverflow and github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600" y="1968300"/>
            <a:ext cx="2388226" cy="23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Thank you!</a:t>
            </a:r>
            <a:endParaRPr/>
          </a:p>
        </p:txBody>
      </p:sp>
      <p:sp>
        <p:nvSpPr>
          <p:cNvPr id="388" name="Google Shape;388;p48"/>
          <p:cNvSpPr/>
          <p:nvPr/>
        </p:nvSpPr>
        <p:spPr>
          <a:xfrm rot="10800000">
            <a:off x="6500275" y="15918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1080000" y="1591800"/>
            <a:ext cx="1640700" cy="1288200"/>
          </a:xfrm>
          <a:prstGeom prst="halfFrame">
            <a:avLst>
              <a:gd fmla="val 8923" name="adj1"/>
              <a:gd fmla="val 12745" name="adj2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48"/>
          <p:cNvGrpSpPr/>
          <p:nvPr/>
        </p:nvGrpSpPr>
        <p:grpSpPr>
          <a:xfrm>
            <a:off x="75" y="4832375"/>
            <a:ext cx="9144000" cy="338700"/>
            <a:chOff x="75" y="4832375"/>
            <a:chExt cx="9144000" cy="338700"/>
          </a:xfrm>
        </p:grpSpPr>
        <p:sp>
          <p:nvSpPr>
            <p:cNvPr id="391" name="Google Shape;391;p48"/>
            <p:cNvSpPr/>
            <p:nvPr/>
          </p:nvSpPr>
          <p:spPr>
            <a:xfrm>
              <a:off x="75" y="4859675"/>
              <a:ext cx="9144000" cy="28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8"/>
            <p:cNvSpPr txBox="1"/>
            <p:nvPr/>
          </p:nvSpPr>
          <p:spPr>
            <a:xfrm>
              <a:off x="75" y="4832375"/>
              <a:ext cx="3987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chemeClr val="dk1"/>
                  </a:solidFill>
                </a:rPr>
                <a:t>Machine Learning 2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75" y="141550"/>
            <a:ext cx="1505500" cy="18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175" y="2990987"/>
            <a:ext cx="1730401" cy="173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Exploratory Data Analysis (1)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" y="1177138"/>
            <a:ext cx="8064100" cy="3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Exploratory Data Analysis (2)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00" y="1135412"/>
            <a:ext cx="8435392" cy="35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Exploratory Data Analysis (3)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0" y="1317663"/>
            <a:ext cx="8915155" cy="32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0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Exploratory Data Analysis (4)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26" y="782350"/>
            <a:ext cx="8257335" cy="393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16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Sound representations - waveform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000" y="972500"/>
            <a:ext cx="5880302" cy="32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96975" y="1956163"/>
            <a:ext cx="2952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dk1"/>
                </a:solidFill>
              </a:rPr>
              <a:t>It shows how the amplitude of a signal changes with time</a:t>
            </a:r>
            <a:r>
              <a:rPr lang="pl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giving a direct view of the loudness or intensity of the sound at each moment.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75" y="4859675"/>
            <a:ext cx="9144000" cy="28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75" y="4832375"/>
            <a:ext cx="3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Machine Learning 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311775" y="1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Sound representations - mel spectrogram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5" y="2332425"/>
            <a:ext cx="3972800" cy="209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575" y="2332425"/>
            <a:ext cx="3972800" cy="209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538225" y="692350"/>
            <a:ext cx="82941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chemeClr val="dk1"/>
                </a:solidFill>
              </a:rPr>
              <a:t>What is it?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A mel spectrogram is a visual representation of an audio signal where the frequency scale is converted to the mel scale, emphasizing how humans perceive sound, particularly highlighting lower frequencies.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chemeClr val="dk1"/>
                </a:solidFill>
              </a:rPr>
              <a:t>How is it made?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chemeClr val="dk1"/>
                </a:solidFill>
              </a:rPr>
              <a:t>Every continuous time-based signal can be represented as a sum of sinusoidal functions (sines and cosines) of various frequencies, amplitudes, and phases.</a:t>
            </a:r>
            <a:r>
              <a:rPr b="1" lang="pl" sz="1000">
                <a:solidFill>
                  <a:schemeClr val="dk1"/>
                </a:solidFill>
              </a:rPr>
              <a:t>The Fourier Transform takes a signal in the time domain (like a sound wave, which varies over time) and represents it in terms of the frequencies that make it up.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